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9" r:id="rId2"/>
    <p:sldId id="333" r:id="rId3"/>
    <p:sldId id="344" r:id="rId4"/>
    <p:sldId id="345" r:id="rId5"/>
    <p:sldId id="346" r:id="rId6"/>
    <p:sldId id="347" r:id="rId7"/>
    <p:sldId id="348" r:id="rId8"/>
    <p:sldId id="350" r:id="rId9"/>
    <p:sldId id="352" r:id="rId10"/>
    <p:sldId id="353" r:id="rId11"/>
    <p:sldId id="355" r:id="rId12"/>
    <p:sldId id="343" r:id="rId13"/>
    <p:sldId id="349" r:id="rId14"/>
  </p:sldIdLst>
  <p:sldSz cx="9144000" cy="5143500" type="screen16x9"/>
  <p:notesSz cx="6934200" cy="92329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hew" initials="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1C7"/>
    <a:srgbClr val="46B1C6"/>
    <a:srgbClr val="215968"/>
    <a:srgbClr val="EEEEEE"/>
    <a:srgbClr val="B9B9B9"/>
    <a:srgbClr val="B4D0DB"/>
    <a:srgbClr val="4FAEC5"/>
    <a:srgbClr val="89888E"/>
    <a:srgbClr val="83C6D6"/>
    <a:srgbClr val="CCC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16" autoAdjust="0"/>
    <p:restoredTop sz="80851" autoAdjust="0"/>
  </p:normalViewPr>
  <p:slideViewPr>
    <p:cSldViewPr snapToGrid="0" snapToObjects="1">
      <p:cViewPr varScale="1">
        <p:scale>
          <a:sx n="126" d="100"/>
          <a:sy n="126" d="100"/>
        </p:scale>
        <p:origin x="384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2616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6" y="1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/>
          <a:lstStyle>
            <a:lvl1pPr algn="r">
              <a:defRPr sz="1200" smtClean="0"/>
            </a:lvl1pPr>
          </a:lstStyle>
          <a:p>
            <a:pPr>
              <a:defRPr/>
            </a:pPr>
            <a:fld id="{3EDA870B-C368-1F48-9273-AA4F012C97CE}" type="datetimeFigureOut">
              <a:rPr lang="en-US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6" y="8769653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9BDFE09-8A08-374C-A7F8-5BE2C6D41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654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1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/>
          <a:lstStyle>
            <a:lvl1pPr algn="r">
              <a:defRPr sz="1200" smtClean="0"/>
            </a:lvl1pPr>
          </a:lstStyle>
          <a:p>
            <a:pPr>
              <a:defRPr/>
            </a:pPr>
            <a:fld id="{A4FDADD6-49CF-5343-9626-4C9109E86FC9}" type="datetimeFigureOut">
              <a:rPr lang="en-US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693738"/>
            <a:ext cx="6153150" cy="3462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71" tIns="46185" rIns="92371" bIns="4618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71" tIns="46185" rIns="92371" bIns="46185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69653"/>
            <a:ext cx="3004820" cy="461645"/>
          </a:xfrm>
          <a:prstGeom prst="rect">
            <a:avLst/>
          </a:prstGeom>
        </p:spPr>
        <p:txBody>
          <a:bodyPr vert="horz" lIns="92371" tIns="46185" rIns="92371" bIns="46185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CF75D8F5-B58E-D647-AE1C-4EB1FCB827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619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75D8F5-B58E-D647-AE1C-4EB1FCB827A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6862204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536B14-0326-F944-9B19-7ECCFD37A1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1505" y="149449"/>
            <a:ext cx="7103301" cy="580171"/>
          </a:xfrm>
          <a:prstGeom prst="rect">
            <a:avLst/>
          </a:prstGeom>
        </p:spPr>
        <p:txBody>
          <a:bodyPr lIns="57397" tIns="28698" rIns="57397" bIns="28698"/>
          <a:lstStyle>
            <a:lvl1pPr algn="l">
              <a:defRPr sz="2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8655" y="1209065"/>
            <a:ext cx="7633024" cy="3013770"/>
          </a:xfrm>
          <a:prstGeom prst="rect">
            <a:avLst/>
          </a:prstGeom>
        </p:spPr>
        <p:txBody>
          <a:bodyPr lIns="57397" tIns="28698" rIns="57397" bIns="28698"/>
          <a:lstStyle>
            <a:lvl1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6540" y="-62498"/>
            <a:ext cx="1746225" cy="7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16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55" y="800888"/>
            <a:ext cx="7103301" cy="580171"/>
          </a:xfrm>
          <a:prstGeom prst="rect">
            <a:avLst/>
          </a:prstGeom>
        </p:spPr>
        <p:txBody>
          <a:bodyPr lIns="57397" tIns="28698" rIns="57397" bIns="28698"/>
          <a:lstStyle>
            <a:lvl1pPr algn="l">
              <a:defRPr sz="28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55" y="1567276"/>
            <a:ext cx="7633024" cy="3013770"/>
          </a:xfrm>
          <a:prstGeom prst="rect">
            <a:avLst/>
          </a:prstGeom>
        </p:spPr>
        <p:txBody>
          <a:bodyPr lIns="57397" tIns="28698" rIns="57397" bIns="28698"/>
          <a:lstStyle>
            <a:lvl1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20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6220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BB78003-2EE1-0F48-A01E-DE4E7DACE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78518"/>
      </p:ext>
    </p:extLst>
  </p:cSld>
  <p:clrMapOvr>
    <a:masterClrMapping/>
  </p:clrMapOvr>
  <p:transition/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46B1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082367" y="4835723"/>
            <a:ext cx="3522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Cornell Tech #Fintech16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831042" y="1455919"/>
            <a:ext cx="3481916" cy="1384995"/>
            <a:chOff x="2831042" y="1879253"/>
            <a:chExt cx="3481916" cy="1384995"/>
          </a:xfrm>
        </p:grpSpPr>
        <p:sp>
          <p:nvSpPr>
            <p:cNvPr id="3" name="TextBox 2"/>
            <p:cNvSpPr txBox="1"/>
            <p:nvPr userDrawn="1"/>
          </p:nvSpPr>
          <p:spPr>
            <a:xfrm>
              <a:off x="2831042" y="1879253"/>
              <a:ext cx="3481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Project</a:t>
              </a:r>
              <a:r>
                <a:rPr lang="en-US" baseline="0" dirty="0">
                  <a:solidFill>
                    <a:schemeClr val="bg1"/>
                  </a:solidFill>
                </a:rPr>
                <a:t> </a:t>
              </a:r>
              <a:r>
                <a:rPr lang="en-US" sz="6000" b="1" baseline="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DUNS</a:t>
              </a:r>
              <a:endParaRPr lang="en-US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3656525" y="2894916"/>
              <a:ext cx="183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&gt;Start Detecting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44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clu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2831042" y="1879253"/>
            <a:ext cx="3481916" cy="1384995"/>
            <a:chOff x="2831042" y="2063919"/>
            <a:chExt cx="3481916" cy="1384995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2831042" y="2063919"/>
              <a:ext cx="34819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Project</a:t>
              </a:r>
              <a:r>
                <a:rPr lang="en-US" baseline="0" dirty="0">
                  <a:solidFill>
                    <a:schemeClr val="tx1"/>
                  </a:solidFill>
                </a:rPr>
                <a:t> </a:t>
              </a:r>
              <a:r>
                <a:rPr lang="en-US" sz="6000" b="1" baseline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DUNS</a:t>
              </a:r>
              <a:endParaRPr lang="en-US" sz="6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656525" y="3079582"/>
              <a:ext cx="183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&gt;Start Detecting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7082367" y="4835723"/>
            <a:ext cx="3522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Cornell Tech #Fintech16</a:t>
            </a:r>
          </a:p>
        </p:txBody>
      </p:sp>
    </p:spTree>
    <p:extLst>
      <p:ext uri="{BB962C8B-B14F-4D97-AF65-F5344CB8AC3E}">
        <p14:creationId xmlns:p14="http://schemas.microsoft.com/office/powerpoint/2010/main" val="56634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>
          <a:effectLst/>
        </p:spPr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>
          <a:effectLst/>
        </p:spPr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effectLst/>
        </p:spPr>
        <p:txBody>
          <a:bodyPr/>
          <a:lstStyle/>
          <a:p>
            <a:fld id="{93AE1883-0942-4AA3-9DB2-9C7C3A0314B1}" type="slidenum">
              <a:rPr lang="en-US" smtClean="0">
                <a:effectLst/>
              </a:rPr>
              <a:t>‹#›</a:t>
            </a:fld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68409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nyu_whi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53525" cy="503767"/>
          </a:xfrm>
          <a:prstGeom prst="rect">
            <a:avLst/>
          </a:prstGeom>
          <a:solidFill>
            <a:srgbClr val="46B1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62204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BB78003-2EE1-0F48-A01E-DE4E7DACE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82933" y="-73539"/>
            <a:ext cx="1839436" cy="7630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3" r:id="rId3"/>
    <p:sldLayoutId id="2147483685" r:id="rId4"/>
    <p:sldLayoutId id="2147483686" r:id="rId5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8650" indent="-1714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5850" indent="-1714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Courier New" charset="0"/>
        <a:buChar char="o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114550" indent="-285750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Ø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hare.proto.io/HLERWZ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%20at767@cornell.edu" TargetMode="External"/><Relationship Id="rId3" Type="http://schemas.openxmlformats.org/officeDocument/2006/relationships/image" Target="../media/image4.png"/><Relationship Id="rId7" Type="http://schemas.openxmlformats.org/officeDocument/2006/relationships/hyperlink" Target="mailto:%22daw284@cornell.edu%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h2609@stern.nyu.edu" TargetMode="External"/><Relationship Id="rId5" Type="http://schemas.openxmlformats.org/officeDocument/2006/relationships/image" Target="../media/image6.jpg"/><Relationship Id="rId10" Type="http://schemas.openxmlformats.org/officeDocument/2006/relationships/image" Target="../media/image7.jpg"/><Relationship Id="rId4" Type="http://schemas.openxmlformats.org/officeDocument/2006/relationships/image" Target="../media/image5.JPG"/><Relationship Id="rId9" Type="http://schemas.openxmlformats.org/officeDocument/2006/relationships/hyperlink" Target="mailto:hrj26@cornell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90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 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Janul to update</a:t>
            </a:r>
          </a:p>
        </p:txBody>
      </p:sp>
    </p:spTree>
    <p:extLst>
      <p:ext uri="{BB962C8B-B14F-4D97-AF65-F5344CB8AC3E}">
        <p14:creationId xmlns:p14="http://schemas.microsoft.com/office/powerpoint/2010/main" val="210519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232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6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98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862204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/>
        </p:nvSpPr>
        <p:spPr>
          <a:xfrm>
            <a:off x="-888229" y="3747806"/>
            <a:ext cx="3218610" cy="101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Combine </a:t>
            </a:r>
            <a:r>
              <a:rPr lang="en-US" sz="1800" dirty="0">
                <a:solidFill>
                  <a:srgbClr val="FF0000"/>
                </a:solidFill>
              </a:rPr>
              <a:t>several sources of data </a:t>
            </a:r>
            <a:r>
              <a:rPr lang="en-US" sz="1800" dirty="0">
                <a:solidFill>
                  <a:schemeClr val="tx1"/>
                </a:solidFill>
              </a:rPr>
              <a:t>for better categorization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25389" y="3391183"/>
            <a:ext cx="3744776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Adopt </a:t>
            </a:r>
            <a:r>
              <a:rPr lang="en-US" dirty="0">
                <a:solidFill>
                  <a:srgbClr val="FF0000"/>
                </a:solidFill>
              </a:rPr>
              <a:t>online learning algorithm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decision trees </a:t>
            </a:r>
            <a:r>
              <a:rPr lang="en-US" dirty="0"/>
              <a:t>to improve autonomously</a:t>
            </a:r>
          </a:p>
        </p:txBody>
      </p:sp>
      <p:pic>
        <p:nvPicPr>
          <p:cNvPr id="5" name="Picture 4" descr="Image result for dynamic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73" y="1805541"/>
            <a:ext cx="1332536" cy="133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comprehensive icon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46B1C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70" y="1844743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721973" y="1183103"/>
            <a:ext cx="268451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Multifaceted Approach</a:t>
            </a:r>
          </a:p>
        </p:txBody>
      </p:sp>
      <p:sp>
        <p:nvSpPr>
          <p:cNvPr id="8" name="Rectangle 7"/>
          <p:cNvSpPr/>
          <p:nvPr/>
        </p:nvSpPr>
        <p:spPr>
          <a:xfrm>
            <a:off x="3369810" y="1183103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Dynamic Solution</a:t>
            </a:r>
          </a:p>
        </p:txBody>
      </p:sp>
      <p:sp>
        <p:nvSpPr>
          <p:cNvPr id="9" name="Rounded Rectangle 6"/>
          <p:cNvSpPr/>
          <p:nvPr/>
        </p:nvSpPr>
        <p:spPr>
          <a:xfrm>
            <a:off x="-1208214" y="864754"/>
            <a:ext cx="3667991" cy="4177146"/>
          </a:xfrm>
          <a:prstGeom prst="roundRect">
            <a:avLst/>
          </a:prstGeom>
          <a:noFill/>
          <a:ln w="19050">
            <a:solidFill>
              <a:srgbClr val="46B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Rounded Rectangle 11"/>
          <p:cNvSpPr/>
          <p:nvPr/>
        </p:nvSpPr>
        <p:spPr>
          <a:xfrm>
            <a:off x="2641885" y="864754"/>
            <a:ext cx="3667991" cy="4177146"/>
          </a:xfrm>
          <a:prstGeom prst="roundRect">
            <a:avLst/>
          </a:prstGeom>
          <a:noFill/>
          <a:ln w="19050">
            <a:solidFill>
              <a:srgbClr val="46B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Rounded Rectangle 12"/>
          <p:cNvSpPr/>
          <p:nvPr/>
        </p:nvSpPr>
        <p:spPr>
          <a:xfrm>
            <a:off x="6497050" y="864754"/>
            <a:ext cx="3667991" cy="4177146"/>
          </a:xfrm>
          <a:prstGeom prst="roundRect">
            <a:avLst/>
          </a:prstGeom>
          <a:noFill/>
          <a:ln w="19050">
            <a:solidFill>
              <a:srgbClr val="46B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07439" y="3391183"/>
            <a:ext cx="3744776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Visualize the logic to make it easy to understand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38123" y="1183103"/>
            <a:ext cx="164820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Simple Usage</a:t>
            </a:r>
          </a:p>
        </p:txBody>
      </p:sp>
      <p:pic>
        <p:nvPicPr>
          <p:cNvPr id="14" name="Picture 13" descr="Image result for smil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530" y="1652258"/>
            <a:ext cx="1753394" cy="17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87012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44331"/>
            <a:ext cx="9153525" cy="2081235"/>
          </a:xfrm>
          <a:prstGeom prst="rect">
            <a:avLst/>
          </a:prstGeom>
          <a:solidFill>
            <a:srgbClr val="46B1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305" y="365426"/>
            <a:ext cx="4757391" cy="58017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Team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 l="17259" t="3735" r="16074" b="7641"/>
          <a:stretch/>
        </p:blipFill>
        <p:spPr bwMode="auto">
          <a:xfrm>
            <a:off x="2795520" y="1079812"/>
            <a:ext cx="1394716" cy="1371600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450836" y="2678538"/>
            <a:ext cx="2008261" cy="331669"/>
          </a:xfrm>
          <a:prstGeom prst="rect">
            <a:avLst/>
          </a:prstGeom>
        </p:spPr>
        <p:txBody>
          <a:bodyPr lIns="57397" tIns="28698" rIns="57397" bIns="28698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286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145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Diego </a:t>
            </a:r>
            <a:r>
              <a:rPr lang="en-US" sz="1800" dirty="0" err="1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Wolfsdorf</a:t>
            </a:r>
            <a:endParaRPr lang="en-US" sz="1800" dirty="0">
              <a:solidFill>
                <a:srgbClr val="215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508" t="8522" r="15084" b="12339"/>
          <a:stretch/>
        </p:blipFill>
        <p:spPr>
          <a:xfrm>
            <a:off x="5072080" y="1079812"/>
            <a:ext cx="1207079" cy="1371600"/>
          </a:xfrm>
          <a:prstGeom prst="ellipse">
            <a:avLst/>
          </a:prstGeom>
          <a:ln>
            <a:solidFill>
              <a:srgbClr val="4EAFC6"/>
            </a:solidFill>
          </a:ln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639359" y="2678538"/>
            <a:ext cx="2008261" cy="331669"/>
          </a:xfrm>
          <a:prstGeom prst="rect">
            <a:avLst/>
          </a:prstGeom>
        </p:spPr>
        <p:txBody>
          <a:bodyPr lIns="57397" tIns="28698" rIns="57397" bIns="28698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286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145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err="1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Anagha</a:t>
            </a:r>
            <a:r>
              <a:rPr lang="en-US" sz="18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Todalbagi</a:t>
            </a:r>
            <a:endParaRPr lang="en-US" sz="1800" dirty="0">
              <a:solidFill>
                <a:srgbClr val="215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898" t="10226" r="2096" b="9111"/>
          <a:stretch/>
        </p:blipFill>
        <p:spPr>
          <a:xfrm>
            <a:off x="7161002" y="1079812"/>
            <a:ext cx="1314384" cy="1371600"/>
          </a:xfrm>
          <a:prstGeom prst="ellipse">
            <a:avLst/>
          </a:prstGeom>
          <a:ln>
            <a:solidFill>
              <a:srgbClr val="4EAFC6"/>
            </a:solidFill>
          </a:ln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726991" y="2678538"/>
            <a:ext cx="2206144" cy="331669"/>
          </a:xfrm>
          <a:prstGeom prst="rect">
            <a:avLst/>
          </a:prstGeom>
        </p:spPr>
        <p:txBody>
          <a:bodyPr lIns="57397" tIns="28698" rIns="57397" bIns="28698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286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145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215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Ryan Jang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245" y="3029729"/>
            <a:ext cx="235531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NYU Stern MBA ‘17</a:t>
            </a: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Specialization: Data Science</a:t>
            </a:r>
            <a:b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Information:</a:t>
            </a:r>
            <a:b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jh2609@stern.nyu.edu</a:t>
            </a:r>
            <a:endParaRPr lang="en-US" sz="1200" dirty="0">
              <a:solidFill>
                <a:srgbClr val="4EAFC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67759" y="3040628"/>
            <a:ext cx="21744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Cornell Tech MEng ‘17</a:t>
            </a: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Specialization: [fill]</a:t>
            </a:r>
            <a:b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Information:</a:t>
            </a:r>
            <a:b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daw284@cornell.edu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52576" y="3040628"/>
            <a:ext cx="21744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Cornell Meng IS ‘17</a:t>
            </a: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Specialization : [fill]</a:t>
            </a:r>
            <a:b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Information:</a:t>
            </a:r>
            <a:b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at767@cornell.edu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17885" y="3040628"/>
            <a:ext cx="21744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NYU Stern MBA ‘17</a:t>
            </a: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Specialization: [fill]</a:t>
            </a:r>
            <a:b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Information:</a:t>
            </a:r>
            <a:b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4EAF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hrj26@cornell.edu</a:t>
            </a:r>
            <a:endParaRPr lang="en-US" sz="1200" dirty="0">
              <a:solidFill>
                <a:srgbClr val="4EAFC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rgbClr val="4EAFC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20940" t="-233" r="15895" b="233"/>
          <a:stretch/>
        </p:blipFill>
        <p:spPr>
          <a:xfrm>
            <a:off x="606197" y="1079812"/>
            <a:ext cx="1307479" cy="1374808"/>
          </a:xfrm>
          <a:prstGeom prst="ellipse">
            <a:avLst/>
          </a:prstGeom>
          <a:ln>
            <a:solidFill>
              <a:srgbClr val="4EAFC6"/>
            </a:solidFill>
          </a:ln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55807" y="2678538"/>
            <a:ext cx="2008261" cy="331669"/>
          </a:xfrm>
        </p:spPr>
        <p:txBody>
          <a:bodyPr/>
          <a:lstStyle/>
          <a:p>
            <a:pPr algn="ctr"/>
            <a:r>
              <a:rPr lang="en-US" sz="1800" dirty="0"/>
              <a:t>Janul Hernandez</a:t>
            </a:r>
          </a:p>
        </p:txBody>
      </p:sp>
    </p:spTree>
    <p:extLst>
      <p:ext uri="{BB962C8B-B14F-4D97-AF65-F5344CB8AC3E}">
        <p14:creationId xmlns:p14="http://schemas.microsoft.com/office/powerpoint/2010/main" val="24073927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t="11450" r="78241"/>
          <a:stretch/>
        </p:blipFill>
        <p:spPr>
          <a:xfrm>
            <a:off x="-1" y="0"/>
            <a:ext cx="2302933" cy="5143500"/>
          </a:xfrm>
          <a:prstGeom prst="rect">
            <a:avLst/>
          </a:prstGeom>
        </p:spPr>
      </p:pic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2828130" y="1180121"/>
            <a:ext cx="5289531" cy="39525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Industry Dynamics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AML 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Q&amp;A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3068" y="228828"/>
            <a:ext cx="215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79765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AML detection is a growing industry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45494" y="1160806"/>
            <a:ext cx="7852995" cy="3542604"/>
          </a:xfrm>
        </p:spPr>
        <p:txBody>
          <a:bodyPr/>
          <a:lstStyle/>
          <a:p>
            <a:pPr>
              <a:spcAft>
                <a:spcPts val="2400"/>
              </a:spcAft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$3.5 trillion</a:t>
            </a:r>
            <a:r>
              <a:rPr lang="en-US" sz="2000" dirty="0"/>
              <a:t> passes through the market from money laundering annually - 80% of the world's illegal income. </a:t>
            </a:r>
          </a:p>
          <a:p>
            <a:pPr>
              <a:spcAft>
                <a:spcPts val="2400"/>
              </a:spcAft>
              <a:buFont typeface="+mj-lt"/>
              <a:buAutoNum type="arabicPeriod"/>
            </a:pPr>
            <a:r>
              <a:rPr lang="en-US" sz="2000" dirty="0"/>
              <a:t>Fraud Detection and Prevention market is expected to be $14 Billion in 2016 to $33 Billion by 2021, growing at 18%.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3071576"/>
            <a:ext cx="9194519" cy="2063020"/>
            <a:chOff x="-516610" y="1880461"/>
            <a:chExt cx="12066390" cy="2734056"/>
          </a:xfrm>
        </p:grpSpPr>
        <p:pic>
          <p:nvPicPr>
            <p:cNvPr id="9" name="Picture 8" descr="Image result for human traffick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6610" y="1880461"/>
              <a:ext cx="4296194" cy="273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Image result for terroris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2820" y="1880461"/>
              <a:ext cx="5066960" cy="273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 result for child soldi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9969" y="1880461"/>
              <a:ext cx="4547454" cy="273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030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AML process is static and slow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Current anti-money laundering solutions are static with set scenarios and thresholds.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Current SARS reporting guidelines cast a wide net creating reports for innocent transactions leading to 9.4% refusal rates.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Machine Learning is being leveraged in credit risk analysis but not AML.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2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result for MONEY LAUNDERI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7188" y="4090296"/>
            <a:ext cx="8147212" cy="933002"/>
          </a:xfrm>
        </p:spPr>
        <p:txBody>
          <a:bodyPr/>
          <a:lstStyle/>
          <a:p>
            <a:r>
              <a:rPr lang="en-US" sz="2400" dirty="0"/>
              <a:t>How might </a:t>
            </a:r>
            <a:r>
              <a:rPr lang="en-US" sz="2400" i="1" dirty="0"/>
              <a:t>DUNS</a:t>
            </a:r>
            <a:r>
              <a:rPr lang="en-US" sz="2400" dirty="0"/>
              <a:t> help institutional clients to detect money laundering </a:t>
            </a:r>
            <a:r>
              <a:rPr lang="en-US" sz="2400" dirty="0">
                <a:solidFill>
                  <a:srgbClr val="FF0000"/>
                </a:solidFill>
              </a:rPr>
              <a:t>more dynamically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6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DUNS is your Data Science team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7" y="1202266"/>
            <a:ext cx="8520560" cy="31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Janul to update</a:t>
            </a:r>
          </a:p>
        </p:txBody>
      </p:sp>
    </p:spTree>
    <p:extLst>
      <p:ext uri="{BB962C8B-B14F-4D97-AF65-F5344CB8AC3E}">
        <p14:creationId xmlns:p14="http://schemas.microsoft.com/office/powerpoint/2010/main" val="43967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ABB78003-2EE1-0F48-A01E-DE4E7DACEF9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Janul to update</a:t>
            </a:r>
          </a:p>
        </p:txBody>
      </p:sp>
    </p:spTree>
    <p:extLst>
      <p:ext uri="{BB962C8B-B14F-4D97-AF65-F5344CB8AC3E}">
        <p14:creationId xmlns:p14="http://schemas.microsoft.com/office/powerpoint/2010/main" val="136646479"/>
      </p:ext>
    </p:extLst>
  </p:cSld>
  <p:clrMapOvr>
    <a:masterClrMapping/>
  </p:clrMapOvr>
</p:sld>
</file>

<file path=ppt/theme/theme1.xml><?xml version="1.0" encoding="utf-8"?>
<a:theme xmlns:a="http://schemas.openxmlformats.org/drawingml/2006/main" name="NYU Schools Maste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NYU Schools Master Template.potx</Template>
  <TotalTime>21007</TotalTime>
  <Words>201</Words>
  <Application>Microsoft Office PowerPoint</Application>
  <PresentationFormat>On-screen Show (16:9)</PresentationFormat>
  <Paragraphs>50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ＭＳ Ｐゴシック</vt:lpstr>
      <vt:lpstr>Arial</vt:lpstr>
      <vt:lpstr>Calibri</vt:lpstr>
      <vt:lpstr>Courier New</vt:lpstr>
      <vt:lpstr>Open Sans</vt:lpstr>
      <vt:lpstr>Roboto</vt:lpstr>
      <vt:lpstr>Wingdings</vt:lpstr>
      <vt:lpstr>NYU Schools Master Template</vt:lpstr>
      <vt:lpstr>PowerPoint Presentation</vt:lpstr>
      <vt:lpstr>Team Introduction</vt:lpstr>
      <vt:lpstr>PowerPoint Presentation</vt:lpstr>
      <vt:lpstr>AML detection is a growing industry</vt:lpstr>
      <vt:lpstr>AML process is static and slow</vt:lpstr>
      <vt:lpstr>PowerPoint Presentation</vt:lpstr>
      <vt:lpstr>Project DUNS is your Data Science team </vt:lpstr>
      <vt:lpstr>Case Study</vt:lpstr>
      <vt:lpstr>Workflow</vt:lpstr>
      <vt:lpstr>Proven Results</vt:lpstr>
      <vt:lpstr>PowerPoint Presentation</vt:lpstr>
      <vt:lpstr>PowerPoint Presentation</vt:lpstr>
      <vt:lpstr>PowerPoint Presentation</vt:lpstr>
    </vt:vector>
  </TitlesOfParts>
  <Company>New 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Bresnahan</dc:creator>
  <cp:lastModifiedBy>Janul Hernandez</cp:lastModifiedBy>
  <cp:revision>562</cp:revision>
  <cp:lastPrinted>2016-08-01T21:59:27Z</cp:lastPrinted>
  <dcterms:created xsi:type="dcterms:W3CDTF">2013-09-03T13:03:01Z</dcterms:created>
  <dcterms:modified xsi:type="dcterms:W3CDTF">2016-11-18T04:07:33Z</dcterms:modified>
</cp:coreProperties>
</file>